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5"/>
  </p:notesMasterIdLst>
  <p:sldIdLst>
    <p:sldId id="286" r:id="rId2"/>
    <p:sldId id="263" r:id="rId3"/>
    <p:sldId id="545" r:id="rId4"/>
    <p:sldId id="549" r:id="rId5"/>
    <p:sldId id="546" r:id="rId6"/>
    <p:sldId id="531" r:id="rId7"/>
    <p:sldId id="532" r:id="rId8"/>
    <p:sldId id="533" r:id="rId9"/>
    <p:sldId id="534" r:id="rId10"/>
    <p:sldId id="535" r:id="rId11"/>
    <p:sldId id="536" r:id="rId12"/>
    <p:sldId id="537" r:id="rId13"/>
    <p:sldId id="538" r:id="rId14"/>
    <p:sldId id="539" r:id="rId15"/>
    <p:sldId id="540" r:id="rId16"/>
    <p:sldId id="541" r:id="rId17"/>
    <p:sldId id="542" r:id="rId18"/>
    <p:sldId id="543" r:id="rId19"/>
    <p:sldId id="544" r:id="rId20"/>
    <p:sldId id="553" r:id="rId21"/>
    <p:sldId id="550" r:id="rId22"/>
    <p:sldId id="552" r:id="rId23"/>
    <p:sldId id="554" r:id="rId2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138154-59DF-461E-B1C9-8D189C980A7E}" type="datetimeFigureOut">
              <a:rPr lang="ko-KR" altLang="en-US" smtClean="0"/>
              <a:t>2019-05-09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C4006-D583-4434-A25D-662BACC4BC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300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35008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558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4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8013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535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28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19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116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6360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6196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5691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3069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243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263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146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7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00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99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970E2-59D3-45C1-B7C3-A70BD06894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891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  <a:prstGeom prst="rect">
            <a:avLst/>
          </a:prstGeom>
        </p:spPr>
        <p:txBody>
          <a:bodyPr vert="eaVert" anchor="b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24"/>
          <p:cNvSpPr>
            <a:spLocks noChangeArrowheads="1"/>
          </p:cNvSpPr>
          <p:nvPr userDrawn="1"/>
        </p:nvSpPr>
        <p:spPr bwMode="auto">
          <a:xfrm>
            <a:off x="182935" y="6591300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25"/>
          <p:cNvSpPr>
            <a:spLocks noChangeArrowheads="1"/>
          </p:cNvSpPr>
          <p:nvPr userDrawn="1"/>
        </p:nvSpPr>
        <p:spPr bwMode="auto">
          <a:xfrm>
            <a:off x="179760" y="6592888"/>
            <a:ext cx="12824" cy="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Wingdings" pitchFamily="2" charset="2"/>
              <a:buChar char="n"/>
              <a:defRPr sz="1000">
                <a:solidFill>
                  <a:schemeClr val="tx1"/>
                </a:solidFill>
                <a:latin typeface="Tahoma" pitchFamily="34" charset="0"/>
                <a:ea typeface="굴림" pitchFamily="50" charset="-127"/>
              </a:defRPr>
            </a:lvl9pPr>
          </a:lstStyle>
          <a:p>
            <a:pPr eaLnBrk="1" latin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1" lang="ko-KR" altLang="en-US" sz="300" b="1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1" lang="ko-KR" altLang="en-US" sz="240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1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 rot="20490163">
            <a:off x="1123182" y="3449535"/>
            <a:ext cx="407464" cy="41646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42081" y="3406353"/>
            <a:ext cx="3859639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Cifar-10 Classification</a:t>
            </a: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인공지능 응용 시스템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7725" y="3649247"/>
            <a:ext cx="1717263" cy="1747338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12131737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전영준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12141679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김정훈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12141752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임정혁</a:t>
            </a:r>
          </a:p>
          <a:p>
            <a:pPr>
              <a:lnSpc>
                <a:spcPct val="200000"/>
              </a:lnSpc>
            </a:pP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12141778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최홍석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  <a:latin typeface="Sandoll 고딕 02 Medium" pitchFamily="34" charset="-127"/>
              <a:ea typeface="Sandoll 고딕 02 Medium" pitchFamily="34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0" y="0"/>
            <a:ext cx="4427984" cy="6858000"/>
            <a:chOff x="0" y="0"/>
            <a:chExt cx="4427984" cy="6858000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0" y="0"/>
              <a:ext cx="2915816" cy="522920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0" y="4337720"/>
              <a:ext cx="4427984" cy="252028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" y="367156"/>
            <a:ext cx="9102472" cy="30618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8" y="6108502"/>
            <a:ext cx="1733550" cy="704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A35DA3-03B6-4718-A77C-DA7AA43A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Data load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665984" y="3515105"/>
            <a:ext cx="7620094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 show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sw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이미지를 확인해야할 경우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True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설정해주면 이미지가 출력된다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영상처리 확인 용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keras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cifar10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데이터셋을 불러와서 학습을 진행한다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그때의 각각의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class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라벨은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data_class_info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같다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7F0B7C-2B05-45E8-97AB-484F54E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1" y="1662729"/>
            <a:ext cx="7353300" cy="164782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43019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Image</a:t>
            </a:r>
            <a:r>
              <a:rPr lang="ko-KR" altLang="en-US" dirty="0"/>
              <a:t> </a:t>
            </a:r>
            <a:r>
              <a:rPr lang="en-US" altLang="ko-KR" dirty="0"/>
              <a:t>Processing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409359" y="3545933"/>
            <a:ext cx="8325281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cifar10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크기는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32 x 32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RGB 3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채널이다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따라서 그 값을 설정해준다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 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image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flat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하기 위하여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32 x 32 x 3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 size flat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이라 정의해준다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분류해야 하는 라벨의 개수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(number of classes)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학습시켜야 할 이미지의 개수는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 train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크기에서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이미지 크기를 나눠준다면 나올 것이다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마찬가지로 테스트 해야 할 이미지의 개수 역시 구할 수 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0DE37E-8620-4352-A22A-7711B1E67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56" y="1759493"/>
            <a:ext cx="6381750" cy="155257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23470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Image</a:t>
            </a:r>
            <a:r>
              <a:rPr lang="ko-KR" altLang="en-US" dirty="0"/>
              <a:t> </a:t>
            </a:r>
            <a:r>
              <a:rPr lang="en-US" altLang="ko-KR" dirty="0"/>
              <a:t>Processing Blur Test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752924" y="3362736"/>
            <a:ext cx="7620094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32 x 32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작은 사이즈 이미지이며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사진의 노이즈가 많아서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노이즈를 없애기 위하여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가우시안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Blur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 처리를 시도 해 이미지의 노이즈를 제거해보는 시도를 해 보았다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하지만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성능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정확도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있어서는 큰 차이가 없었기 때문에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그냥 주석처리를 하였다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965C23F-208F-4B45-86EB-B08DCF763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182430"/>
            <a:ext cx="6286500" cy="8191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7263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Image</a:t>
            </a:r>
            <a:r>
              <a:rPr lang="ko-KR" altLang="en-US" dirty="0"/>
              <a:t> </a:t>
            </a:r>
            <a:r>
              <a:rPr lang="en-US" altLang="ko-KR" dirty="0"/>
              <a:t>Flatting</a:t>
            </a:r>
            <a:r>
              <a:rPr lang="ko-KR" altLang="en-US" dirty="0"/>
              <a:t> </a:t>
            </a:r>
            <a:r>
              <a:rPr lang="en-US" altLang="ko-KR" dirty="0"/>
              <a:t>&amp; One-hot encoding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752924" y="3883552"/>
            <a:ext cx="7620094" cy="214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앞서 구한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[None, image size flat]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flat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화 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255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나누어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normalization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이미지의 구현은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0~255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이루어져 있기 때문에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255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나누어 준다면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0~1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사이의 값으로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normalization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성능 향상을 위하여 사용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 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TensorFlow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 hot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이용하여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 label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label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원 핫 인코딩 시켜주었다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깊이는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number of classes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로써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cifar-10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데이터 라벨의 개수인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Session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정의하고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label train, test </a:t>
            </a:r>
            <a:r>
              <a:rPr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텐서를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돌려준다면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결과가 정상적으로 좌변에 저장 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얻어진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labels train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tmp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학습을 진행하고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labels test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tmp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테스트를 진행할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B60591-34B0-4F19-B9BD-CBBCC80EE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858934"/>
            <a:ext cx="7105650" cy="195262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50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Gray Image Processing Test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752924" y="3752638"/>
            <a:ext cx="7620094" cy="129614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이미지를 다양한 방법으로도 학습하기 위하여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gray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변환으로 이미지를 구현 하였으나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모델이 조금 복잡해지는 문제가 있고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오히려 배열의 개수가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32 x 32 x 1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줄어들어 학습이 더 안될 것 같아서 만든 후 주석처리를 해주었다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9F2133-0320-4C3A-B7C1-55E39897B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2016048"/>
            <a:ext cx="6324600" cy="111442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31375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Image Information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619581" y="4019161"/>
            <a:ext cx="7620094" cy="13540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각각의 이미지에 대한 정보를 출력해주는 영역이다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학습해야 하는 이미지의 개수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이미지의 크기 등의 정보를 출력해준다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0E55D88-5E7D-4A9A-AE8F-BBFC0C38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2311146"/>
            <a:ext cx="6372225" cy="109537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766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Label Confirm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597093" y="3533030"/>
            <a:ext cx="7620094" cy="22541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정상적으로 이미지와 라벨링이 맞는지를 확인한다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주석을 해제하면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앞에서 부터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라벨 결과인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cat, ship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등이 출력되고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 hot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인코딩 된 데이터가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 보여진다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눈으로 직접 확인한 결과 정상적으로 원 핫 인코딩이 되었음을 확인할 수 있었다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1F776E-2E36-4FFA-ADE5-9181220E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2225847"/>
            <a:ext cx="581025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0462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579499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Learning Information &amp; Model Ensemble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752924" y="3781194"/>
            <a:ext cx="7620094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지정해준다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각각의 모델에 다른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부여해주었다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공차는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0.00005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정도로 차이가 나도록 설정을 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Epoch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default 100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테스트용으로 설정해주었다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더 정확한 학습을 하고싶을 경우 이 값을 늘려주면 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또한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batch size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2,000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지정하였다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20, 100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할 시 너무 느리게 학습이 되고 결과도 생각보다 좋지 못하였다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반대로 크게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10,000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진행했을 경우 학습은 빠르지만 성능이 좋지 않게 나왔다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모델의 리스트를 만들고 모델의 개수를 설정해준다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반복문을 통하여 여러 개의 모델을 모델 리스트에 넣어준다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name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모델마다 달라지게 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.)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초기화 값도 모델마다 달라지기 때문에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다양한 경우에서 학습이 가능할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Variable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초기화 해준 후 학습을 시작한다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E92DC1-7363-40A1-AE68-6BA4F559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631834"/>
            <a:ext cx="6343650" cy="20383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168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Training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665983" y="3830349"/>
            <a:ext cx="7620094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 구간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epoch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수 만큼 학습을 반복한다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cost list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만들고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초기화를 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total batch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전체 이미지의 개수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/ batch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사이즈 일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total batch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다 학습 시키는 것이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 epoch.)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따라서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total batch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만큼 반복문을 실행한다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앞서 위에서 정의한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next batch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함수를 이용하여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 image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 label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구한 후 해당하는 이미지와 라벨을 이용하여 학습을 진행한다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학습은 각 모델에 따라 다르게 학습되므로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개수만큼 반복문을 돌리고 학습을 진행한다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모델에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 image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 label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넣어주어 학습을 진행한다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그리고 얻어진 코스트를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크기로 나누어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avg cost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저장한다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이것을 반복한다면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epoch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만큼 그리고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total batch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만큼 그리고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만큼 학습이 진행될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FE25C2-DF91-4779-A490-8D3317CA7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693" y="1655646"/>
            <a:ext cx="6162675" cy="1990725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7194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Confirm Result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665984" y="3658324"/>
            <a:ext cx="7620094" cy="24561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 구간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[test image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개수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10]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형태로 정의한다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(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왜냐하면 원 핫 인코딩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개수만큼 반복문을 실행한다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모델에서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 hot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인코딩 된 레이블을 이용하여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accuracy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구한다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그리고 모델로 해당하는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image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예측 해보고 그 값을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저장한다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 후 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predictions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해당하는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더해준다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이것을 반복한다면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prediction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은 각각의 모델에서의 예측된 결과값의 합이 들어가 있게 될 것이다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 후 해당하는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과 원래의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label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비교한 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cast, reduce mean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으로 평균 값을 구하여 정확도를 구한다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C539F5-0D53-4556-8528-306FFAB234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9" t="6603" r="7698" b="7564"/>
          <a:stretch/>
        </p:blipFill>
        <p:spPr>
          <a:xfrm>
            <a:off x="1487699" y="1656211"/>
            <a:ext cx="5976664" cy="187220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77636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7777" y="332656"/>
            <a:ext cx="233775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652446-E8E6-4F32-A6E8-14869F1DD026}"/>
              </a:ext>
            </a:extLst>
          </p:cNvPr>
          <p:cNvGrpSpPr/>
          <p:nvPr/>
        </p:nvGrpSpPr>
        <p:grpSpPr>
          <a:xfrm>
            <a:off x="487293" y="2687977"/>
            <a:ext cx="8169415" cy="1482047"/>
            <a:chOff x="70994" y="2834753"/>
            <a:chExt cx="8169415" cy="14820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C77E9B2-AFFD-47F4-8327-AFA7CBFA0B12}"/>
                </a:ext>
              </a:extLst>
            </p:cNvPr>
            <p:cNvGrpSpPr/>
            <p:nvPr/>
          </p:nvGrpSpPr>
          <p:grpSpPr>
            <a:xfrm>
              <a:off x="1954600" y="2845081"/>
              <a:ext cx="1581239" cy="1441320"/>
              <a:chOff x="2115945" y="2779768"/>
              <a:chExt cx="1581239" cy="1441320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2442849" y="2779768"/>
                <a:ext cx="864096" cy="864096"/>
                <a:chOff x="3563888" y="1772815"/>
                <a:chExt cx="864096" cy="864096"/>
              </a:xfrm>
            </p:grpSpPr>
            <p:sp>
              <p:nvSpPr>
                <p:cNvPr id="27" name="타원 26"/>
                <p:cNvSpPr/>
                <p:nvPr/>
              </p:nvSpPr>
              <p:spPr>
                <a:xfrm>
                  <a:off x="3563888" y="1772815"/>
                  <a:ext cx="864096" cy="86409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>
                  <a:off x="3640040" y="1848967"/>
                  <a:ext cx="711792" cy="7117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3674405" y="1974030"/>
                  <a:ext cx="6430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pc="50" dirty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75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02</a:t>
                  </a:r>
                  <a:endParaRPr lang="ko-KR" altLang="en-US" sz="2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>
                        <a:lumMod val="75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2115945" y="3820978"/>
                <a:ext cx="1581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코드설명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43178" y="2835127"/>
              <a:ext cx="864096" cy="864096"/>
              <a:chOff x="4788024" y="1772814"/>
              <a:chExt cx="864096" cy="86409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4788024" y="1772814"/>
                <a:ext cx="864096" cy="8640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/>
              <p:cNvSpPr/>
              <p:nvPr/>
            </p:nvSpPr>
            <p:spPr>
              <a:xfrm>
                <a:off x="4864176" y="1848966"/>
                <a:ext cx="711792" cy="711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98541" y="1974029"/>
                <a:ext cx="643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>
                        <a:lumMod val="65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04</a:t>
                </a:r>
                <a:endParaRPr lang="ko-KR" altLang="en-US" sz="2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>
                      <a:lumMod val="65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177094" y="3916690"/>
              <a:ext cx="1581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최종 결과</a:t>
              </a: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D2B463D-C9F4-42B0-A020-4DCCC9413FFC}"/>
                </a:ext>
              </a:extLst>
            </p:cNvPr>
            <p:cNvGrpSpPr/>
            <p:nvPr/>
          </p:nvGrpSpPr>
          <p:grpSpPr>
            <a:xfrm>
              <a:off x="3608520" y="2852177"/>
              <a:ext cx="1581239" cy="1441320"/>
              <a:chOff x="2115945" y="2779768"/>
              <a:chExt cx="1581239" cy="1441320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9FFC6404-3238-4411-A7E6-5392ECA12DCF}"/>
                  </a:ext>
                </a:extLst>
              </p:cNvPr>
              <p:cNvGrpSpPr/>
              <p:nvPr/>
            </p:nvGrpSpPr>
            <p:grpSpPr>
              <a:xfrm>
                <a:off x="2442849" y="2779768"/>
                <a:ext cx="864096" cy="864096"/>
                <a:chOff x="3563888" y="1772815"/>
                <a:chExt cx="864096" cy="864096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CF06AE5B-C797-4428-B462-7C9CDFBDE9BD}"/>
                    </a:ext>
                  </a:extLst>
                </p:cNvPr>
                <p:cNvSpPr/>
                <p:nvPr/>
              </p:nvSpPr>
              <p:spPr>
                <a:xfrm>
                  <a:off x="3563888" y="1772815"/>
                  <a:ext cx="864096" cy="864096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1" name="타원 50">
                  <a:extLst>
                    <a:ext uri="{FF2B5EF4-FFF2-40B4-BE49-F238E27FC236}">
                      <a16:creationId xmlns:a16="http://schemas.microsoft.com/office/drawing/2014/main" id="{89FDFCD5-1BDC-49DE-BD9A-E6474905885B}"/>
                    </a:ext>
                  </a:extLst>
                </p:cNvPr>
                <p:cNvSpPr/>
                <p:nvPr/>
              </p:nvSpPr>
              <p:spPr>
                <a:xfrm>
                  <a:off x="3640040" y="1848967"/>
                  <a:ext cx="711792" cy="71179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404B12A5-DFA0-4C58-B139-F0C49817A2EC}"/>
                    </a:ext>
                  </a:extLst>
                </p:cNvPr>
                <p:cNvSpPr txBox="1"/>
                <p:nvPr/>
              </p:nvSpPr>
              <p:spPr>
                <a:xfrm>
                  <a:off x="3674405" y="1974030"/>
                  <a:ext cx="6430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pc="50" dirty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75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03</a:t>
                  </a:r>
                  <a:endParaRPr lang="ko-KR" altLang="en-US" sz="2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>
                        <a:lumMod val="75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46B453-7DE2-4798-BFE6-61471CA6022C}"/>
                  </a:ext>
                </a:extLst>
              </p:cNvPr>
              <p:cNvSpPr txBox="1"/>
              <p:nvPr/>
            </p:nvSpPr>
            <p:spPr>
              <a:xfrm>
                <a:off x="2115945" y="3820978"/>
                <a:ext cx="158123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결과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0654E673-EF57-4BB5-8D75-34E75AA7C930}"/>
                </a:ext>
              </a:extLst>
            </p:cNvPr>
            <p:cNvGrpSpPr/>
            <p:nvPr/>
          </p:nvGrpSpPr>
          <p:grpSpPr>
            <a:xfrm>
              <a:off x="70994" y="2845540"/>
              <a:ext cx="1798733" cy="1409382"/>
              <a:chOff x="467544" y="2779768"/>
              <a:chExt cx="1798733" cy="1409382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E7DAB81-F12D-49C4-BA53-D3DCACEAEE69}"/>
                  </a:ext>
                </a:extLst>
              </p:cNvPr>
              <p:cNvSpPr txBox="1"/>
              <p:nvPr/>
            </p:nvSpPr>
            <p:spPr>
              <a:xfrm>
                <a:off x="467544" y="3789040"/>
                <a:ext cx="17987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NN Model</a:t>
                </a:r>
                <a:endPara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5CB0D18E-B0E5-4226-9A97-5B4821D7ED70}"/>
                  </a:ext>
                </a:extLst>
              </p:cNvPr>
              <p:cNvGrpSpPr/>
              <p:nvPr/>
            </p:nvGrpSpPr>
            <p:grpSpPr>
              <a:xfrm>
                <a:off x="934864" y="2779768"/>
                <a:ext cx="864096" cy="864096"/>
                <a:chOff x="2465291" y="1772816"/>
                <a:chExt cx="864096" cy="864096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797A2218-596E-4CEC-ADA3-2D545D927716}"/>
                    </a:ext>
                  </a:extLst>
                </p:cNvPr>
                <p:cNvGrpSpPr/>
                <p:nvPr/>
              </p:nvGrpSpPr>
              <p:grpSpPr>
                <a:xfrm>
                  <a:off x="2465291" y="1772816"/>
                  <a:ext cx="864096" cy="864096"/>
                  <a:chOff x="2947250" y="1808820"/>
                  <a:chExt cx="3240360" cy="3240360"/>
                </a:xfrm>
              </p:grpSpPr>
              <p:sp>
                <p:nvSpPr>
                  <p:cNvPr id="58" name="타원 57">
                    <a:extLst>
                      <a:ext uri="{FF2B5EF4-FFF2-40B4-BE49-F238E27FC236}">
                        <a16:creationId xmlns:a16="http://schemas.microsoft.com/office/drawing/2014/main" id="{46055961-514B-4031-809D-956BFF093859}"/>
                      </a:ext>
                    </a:extLst>
                  </p:cNvPr>
                  <p:cNvSpPr/>
                  <p:nvPr/>
                </p:nvSpPr>
                <p:spPr>
                  <a:xfrm>
                    <a:off x="2947250" y="1808820"/>
                    <a:ext cx="3240360" cy="324036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A0912279-C352-4D1F-92B2-B16951CB6A58}"/>
                      </a:ext>
                    </a:extLst>
                  </p:cNvPr>
                  <p:cNvSpPr/>
                  <p:nvPr/>
                </p:nvSpPr>
                <p:spPr>
                  <a:xfrm>
                    <a:off x="3232820" y="2094390"/>
                    <a:ext cx="2669220" cy="26692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5703AF0-705D-4F45-B42B-849960885B44}"/>
                    </a:ext>
                  </a:extLst>
                </p:cNvPr>
                <p:cNvSpPr txBox="1"/>
                <p:nvPr/>
              </p:nvSpPr>
              <p:spPr>
                <a:xfrm>
                  <a:off x="2575808" y="1974031"/>
                  <a:ext cx="6430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400" b="1" spc="50" dirty="0">
                      <a:ln w="13500">
                        <a:solidFill>
                          <a:schemeClr val="accent1">
                            <a:shade val="2500"/>
                            <a:alpha val="6500"/>
                          </a:schemeClr>
                        </a:solidFill>
                        <a:prstDash val="solid"/>
                      </a:ln>
                      <a:solidFill>
                        <a:schemeClr val="bg1">
                          <a:lumMod val="85000"/>
                          <a:alpha val="95000"/>
                        </a:schemeClr>
                      </a:solidFill>
                      <a:effectLst>
                        <a:innerShdw blurRad="50900" dist="38500" dir="13500000">
                          <a:srgbClr val="000000">
                            <a:alpha val="60000"/>
                          </a:srgbClr>
                        </a:innerShdw>
                      </a:effectLst>
                      <a:latin typeface="나눔고딕 ExtraBold" panose="020D0904000000000000" pitchFamily="50" charset="-127"/>
                      <a:ea typeface="나눔고딕 ExtraBold" panose="020D0904000000000000" pitchFamily="50" charset="-127"/>
                    </a:rPr>
                    <a:t>01</a:t>
                  </a:r>
                  <a:endParaRPr lang="ko-KR" altLang="en-US" sz="2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>
                        <a:lumMod val="85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endParaRPr>
                </a:p>
              </p:txBody>
            </p:sp>
          </p:grp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EB77FBDB-FDF7-4DDC-8EB0-809C4A36F388}"/>
                </a:ext>
              </a:extLst>
            </p:cNvPr>
            <p:cNvGrpSpPr/>
            <p:nvPr/>
          </p:nvGrpSpPr>
          <p:grpSpPr>
            <a:xfrm>
              <a:off x="7025254" y="2834753"/>
              <a:ext cx="864096" cy="864096"/>
              <a:chOff x="4788024" y="1772814"/>
              <a:chExt cx="864096" cy="864096"/>
            </a:xfrm>
          </p:grpSpPr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8FF9837C-4448-4A26-84F1-1ADDBF1AF2C9}"/>
                  </a:ext>
                </a:extLst>
              </p:cNvPr>
              <p:cNvSpPr/>
              <p:nvPr/>
            </p:nvSpPr>
            <p:spPr>
              <a:xfrm>
                <a:off x="4788024" y="1772814"/>
                <a:ext cx="864096" cy="864096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FDCBA36E-0B80-4246-856E-00C24DD61A7A}"/>
                  </a:ext>
                </a:extLst>
              </p:cNvPr>
              <p:cNvSpPr/>
              <p:nvPr/>
            </p:nvSpPr>
            <p:spPr>
              <a:xfrm>
                <a:off x="4864176" y="1848966"/>
                <a:ext cx="711792" cy="71179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F76BB3FE-609C-4C6F-A52D-7D302C3A3E89}"/>
                  </a:ext>
                </a:extLst>
              </p:cNvPr>
              <p:cNvSpPr txBox="1"/>
              <p:nvPr/>
            </p:nvSpPr>
            <p:spPr>
              <a:xfrm>
                <a:off x="4898541" y="1974029"/>
                <a:ext cx="6430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spc="50" dirty="0">
                    <a:ln w="13500">
                      <a:solidFill>
                        <a:schemeClr val="accent1">
                          <a:shade val="2500"/>
                          <a:alpha val="6500"/>
                        </a:schemeClr>
                      </a:solidFill>
                      <a:prstDash val="solid"/>
                    </a:ln>
                    <a:solidFill>
                      <a:schemeClr val="bg1">
                        <a:lumMod val="65000"/>
                        <a:alpha val="95000"/>
                      </a:schemeClr>
                    </a:solidFill>
                    <a:effectLst>
                      <a:innerShdw blurRad="50900" dist="38500" dir="13500000">
                        <a:srgbClr val="000000">
                          <a:alpha val="60000"/>
                        </a:srgbClr>
                      </a:innerShdw>
                    </a:effectLs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05</a:t>
                </a:r>
                <a:endParaRPr lang="ko-KR" altLang="en-US" sz="24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bg1">
                      <a:lumMod val="65000"/>
                      <a:alpha val="95000"/>
                    </a:schemeClr>
                  </a:solidFill>
                  <a:effectLst>
                    <a:innerShdw blurRad="50900" dist="38500" dir="13500000">
                      <a:srgbClr val="000000">
                        <a:alpha val="60000"/>
                      </a:srgbClr>
                    </a:innerShdw>
                  </a:effectLst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BAD6F89-2809-4A4A-90D8-2A3EED027011}"/>
                </a:ext>
              </a:extLst>
            </p:cNvPr>
            <p:cNvSpPr txBox="1"/>
            <p:nvPr/>
          </p:nvSpPr>
          <p:spPr>
            <a:xfrm>
              <a:off x="6659170" y="3916316"/>
              <a:ext cx="1581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역할분담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049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03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시행착오 결과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– (1)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9A02691-BEC6-4A5C-A52F-356AF30C3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27" y="2248695"/>
            <a:ext cx="5860288" cy="316257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29773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246" y="20524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03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  </a:t>
            </a:r>
            <a:r>
              <a:rPr lang="ko-KR" altLang="en-US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시행착오 결과 </a:t>
            </a:r>
            <a:r>
              <a:rPr lang="en-US" altLang="ko-KR" b="1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– (2)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0CEB30-5D33-4455-90B2-DA0DEB3E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641515"/>
            <a:ext cx="5075592" cy="4655806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534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최종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04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124744"/>
            <a:ext cx="8820472" cy="534570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56AFB8-0C28-4084-92F6-3721C7A06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426" r="47416" b="-225"/>
          <a:stretch/>
        </p:blipFill>
        <p:spPr>
          <a:xfrm>
            <a:off x="4427984" y="1228451"/>
            <a:ext cx="4273859" cy="2105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802C2E-5393-4ACC-B27C-EABF81A98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" t="32929" r="46777" b="-1752"/>
          <a:stretch/>
        </p:blipFill>
        <p:spPr>
          <a:xfrm>
            <a:off x="460375" y="1228451"/>
            <a:ext cx="3846712" cy="21537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9FB7AD2-0D88-4352-B94D-4F7B36422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74" t="39218" r="51594" b="252"/>
          <a:stretch/>
        </p:blipFill>
        <p:spPr>
          <a:xfrm>
            <a:off x="253090" y="3523785"/>
            <a:ext cx="4196522" cy="220947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B308EC-B0EF-4AF0-8C20-E0F4B143F32D}"/>
              </a:ext>
            </a:extLst>
          </p:cNvPr>
          <p:cNvSpPr/>
          <p:nvPr/>
        </p:nvSpPr>
        <p:spPr>
          <a:xfrm>
            <a:off x="619581" y="4019161"/>
            <a:ext cx="7620094" cy="13540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522285-500B-465B-9204-2876691DFE8B}"/>
              </a:ext>
            </a:extLst>
          </p:cNvPr>
          <p:cNvSpPr/>
          <p:nvPr/>
        </p:nvSpPr>
        <p:spPr>
          <a:xfrm>
            <a:off x="4816103" y="4019160"/>
            <a:ext cx="3439979" cy="13540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&lt;Accuracy&gt;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(63.49 + 63.65 + 63.74) / 3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=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63.63</a:t>
            </a:r>
            <a:r>
              <a:rPr lang="en-US" altLang="ko-KR" sz="1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385904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역할 분담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05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61764" y="1196752"/>
            <a:ext cx="8820472" cy="534570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059ED614-5FDE-4A1F-8166-58ECF387EF86}"/>
              </a:ext>
            </a:extLst>
          </p:cNvPr>
          <p:cNvSpPr txBox="1">
            <a:spLocks/>
          </p:cNvSpPr>
          <p:nvPr/>
        </p:nvSpPr>
        <p:spPr>
          <a:xfrm>
            <a:off x="606492" y="1600200"/>
            <a:ext cx="5915000" cy="2260848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12131737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전영준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</a:p>
          <a:p>
            <a:pPr lvl="1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구현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도움 코드 조사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PPT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12141679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김정훈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lvl="1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구현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코드 수정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PPT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12141752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임정혁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lvl="1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코드 구현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처리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PPT</a:t>
            </a:r>
          </a:p>
          <a:p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12141778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최홍석 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pPr lvl="1"/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전반적인 코드 틀 구현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자료 조사</a:t>
            </a:r>
            <a:r>
              <a:rPr lang="en-US" altLang="ko-KR" sz="15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PPT</a:t>
            </a:r>
          </a:p>
          <a:p>
            <a:endParaRPr lang="ko-KR" altLang="en-US" sz="15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1A394DE-AA4F-48A8-B60C-B49787AFB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27" y="4248529"/>
            <a:ext cx="2691392" cy="201854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20EED0-A03D-4F8D-9C61-67F3BF3FD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67" y="4248529"/>
            <a:ext cx="2691392" cy="201854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475B3A-6A9C-4300-A059-AF3BA83C6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229795" y="4248528"/>
            <a:ext cx="2691392" cy="2018544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4595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"/>
                <a:ea typeface="나눔바른펜" panose="020B0503000000000000"/>
              </a:rPr>
              <a:t>NN Model</a:t>
            </a:r>
            <a:endParaRPr lang="ko-KR" altLang="en-US" b="1" dirty="0">
              <a:latin typeface="나눔바"/>
              <a:ea typeface="나눔바른펜" panose="020B0503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01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935410" y="800708"/>
            <a:ext cx="4435483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atin typeface="+mj-ea"/>
                <a:ea typeface="+mj-ea"/>
              </a:rPr>
              <a:t>  </a:t>
            </a:r>
            <a:r>
              <a:rPr lang="en-US" altLang="ko-KR" sz="2200" b="1" dirty="0">
                <a:latin typeface="+mj-ea"/>
                <a:ea typeface="+mj-ea"/>
              </a:rPr>
              <a:t>Layer</a:t>
            </a:r>
            <a:endParaRPr lang="ko-KR" altLang="en-US" sz="2200" b="1" dirty="0"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193960" y="1313383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3C392E-99E4-4657-B5CA-302E44201ACA}"/>
              </a:ext>
            </a:extLst>
          </p:cNvPr>
          <p:cNvSpPr/>
          <p:nvPr/>
        </p:nvSpPr>
        <p:spPr>
          <a:xfrm>
            <a:off x="4327650" y="1809914"/>
            <a:ext cx="3844750" cy="39463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은닉층을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5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개로 두었고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각 노드를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1024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개로 두었다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노드의 개수를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256, 512, 2048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바꾸면서 해보니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1024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개가 가장 좋은 성능을 보였다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또한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3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OverFitting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막기 위하여 각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layer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마다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dropout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적용하였다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dropout 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비율로는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0.7, ,0.75, 0.8, 0.85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바꾸면서 실행하였는데 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0.8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가장 좋은 성능을 보였고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0.7</a:t>
            </a:r>
            <a:r>
              <a:rPr lang="ko-KR" altLang="en-US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이하로는 성능이 더 떨어지는 것을 확인할 수 있었다</a:t>
            </a:r>
            <a:r>
              <a:rPr lang="en-US" altLang="ko-KR" sz="13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66CADB1-CF31-4702-B62B-E71B52A3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00" y="1633845"/>
            <a:ext cx="3605846" cy="435658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2474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"/>
                <a:ea typeface="나눔바른펜" panose="020B0503000000000000"/>
              </a:rPr>
              <a:t>NN Model</a:t>
            </a:r>
            <a:endParaRPr lang="ko-KR" altLang="en-US" b="1" dirty="0">
              <a:latin typeface="나눔바"/>
              <a:ea typeface="나눔바른펜" panose="020B0503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01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837636"/>
            <a:ext cx="436347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atin typeface="+mj-ea"/>
                <a:ea typeface="+mj-ea"/>
              </a:rPr>
              <a:t>  Learning Rate &amp; </a:t>
            </a:r>
            <a:r>
              <a:rPr lang="en-US" altLang="ko-KR" dirty="0"/>
              <a:t>Activation Function</a:t>
            </a:r>
            <a:endParaRPr lang="ko-KR" altLang="ko-KR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216024" y="1354879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3C392E-99E4-4657-B5CA-302E44201ACA}"/>
              </a:ext>
            </a:extLst>
          </p:cNvPr>
          <p:cNvSpPr/>
          <p:nvPr/>
        </p:nvSpPr>
        <p:spPr>
          <a:xfrm>
            <a:off x="701824" y="1870111"/>
            <a:ext cx="7848872" cy="208274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0.00005, 0.0001 0.00015 … 0.0009, 0.00095 0.001 &amp; 0.01 0.001 0.0001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 다양한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학습을 진행해 보았습니다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그 중에서 가장 효과가 좋았던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0.00005 ~ 0.0005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사이의 값이었고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해당하는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들 중에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뽑아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 Ensemble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이용하여 학습을 진행하였습니다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최종적으로 선택된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모델에서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learning_rate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= [0.00005, 0.0001, 0.00015, 0.0002, 0.00025, 0.0003, 0.00035, 0.0004, 0.00045, 0.0005]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설정하여 각각의 모델에 다른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learning rate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학습을 진행하였습니다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53FBB2-6EA5-4563-9F51-D8DBF511AEA3}"/>
              </a:ext>
            </a:extLst>
          </p:cNvPr>
          <p:cNvPicPr/>
          <p:nvPr/>
        </p:nvPicPr>
        <p:blipFill rotWithShape="1">
          <a:blip r:embed="rId3"/>
          <a:srcRect t="8666" b="13355"/>
          <a:stretch/>
        </p:blipFill>
        <p:spPr bwMode="auto">
          <a:xfrm>
            <a:off x="892061" y="1654381"/>
            <a:ext cx="7389612" cy="21573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500B47D-4D10-4E1E-B55A-EAB933C93E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06487" y="3909944"/>
            <a:ext cx="5040560" cy="111628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0F28B0A-65B9-4D94-812C-A8B4DCC1399F}"/>
              </a:ext>
            </a:extLst>
          </p:cNvPr>
          <p:cNvSpPr/>
          <p:nvPr/>
        </p:nvSpPr>
        <p:spPr>
          <a:xfrm>
            <a:off x="701824" y="5389487"/>
            <a:ext cx="7848872" cy="74187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ReLu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학습을 진행하였습니다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기본적으로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ReLu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 가장 효율이 좋고 이미지의 경우에는 음수의 값은 고려할 필요가 없기 때문에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해당하는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ReLu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활성화 함수를 구현하였습니다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5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 층의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Layer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사용하였고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Layer 1 ~ Layer 4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까지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ReLu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적용시켜주었습니다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780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나눔바"/>
                <a:ea typeface="나눔바른펜" panose="020B0503000000000000"/>
              </a:rPr>
              <a:t>NN Model</a:t>
            </a:r>
            <a:endParaRPr lang="ko-KR" altLang="en-US" b="1" dirty="0">
              <a:latin typeface="나눔바"/>
              <a:ea typeface="나눔바른펜" panose="020B050300000000000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01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837636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Optimizer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216024" y="1354879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3C392E-99E4-4657-B5CA-302E44201ACA}"/>
              </a:ext>
            </a:extLst>
          </p:cNvPr>
          <p:cNvSpPr/>
          <p:nvPr/>
        </p:nvSpPr>
        <p:spPr>
          <a:xfrm>
            <a:off x="1115616" y="2806110"/>
            <a:ext cx="7200800" cy="6360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Optimizer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가지로 테스트를 진행해보았습니다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Momentum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과 </a:t>
            </a:r>
            <a:r>
              <a:rPr lang="en-US" altLang="ko-KR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RMSProp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성질을 모두 가지고 있는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Optimizer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로써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가장 효율이 좋은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Adam Optimizer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가장 처음에 배운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Gradient Descent Algorithm (GDA)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학습을 진행해 보았습니다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결과는 당연하게도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Adam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에서 더 좋은 성능을 나타냈으며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최종적으로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Adam Optimizer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사용하기로 결정하였습니다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53128E-ADAC-478A-BC03-39C8C9E95C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55313" y="1708714"/>
            <a:ext cx="6233373" cy="636057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E8F51A4-6589-4C01-9FD8-DD70AF34B32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50923" y="4092214"/>
            <a:ext cx="5642152" cy="516749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9E4DAF-2337-451A-A6A2-5BAB04FBA3D1}"/>
              </a:ext>
            </a:extLst>
          </p:cNvPr>
          <p:cNvSpPr/>
          <p:nvPr/>
        </p:nvSpPr>
        <p:spPr>
          <a:xfrm>
            <a:off x="1025860" y="5115373"/>
            <a:ext cx="7200800" cy="63605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10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개의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Classes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가지고 있는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CIFAR-10 Data Set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이므로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Multi-Labeled Classification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에 해당하는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SoftMax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적용하였습니다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따라서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SoftMax Cross Entropy with logits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이용하여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Cost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정의해주었습니다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logits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우리가 구한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Hypothesis, labels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는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One-Hot Encoding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된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Y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넣어주어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cost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정의해주었습니다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2115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837636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>
                <a:latin typeface="+mj-ea"/>
                <a:ea typeface="+mj-ea"/>
              </a:rPr>
              <a:t> 라이브러리</a:t>
            </a:r>
            <a:r>
              <a:rPr lang="en-US" altLang="ko-KR" b="1" dirty="0">
                <a:latin typeface="+mj-ea"/>
                <a:ea typeface="+mj-ea"/>
              </a:rPr>
              <a:t>, Model Class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216024" y="1354879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5F6AD78-B505-4E94-97AA-9201DF66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597" y="1646475"/>
            <a:ext cx="7315200" cy="18859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3C392E-99E4-4657-B5CA-302E44201ACA}"/>
              </a:ext>
            </a:extLst>
          </p:cNvPr>
          <p:cNvSpPr/>
          <p:nvPr/>
        </p:nvSpPr>
        <p:spPr>
          <a:xfrm>
            <a:off x="2123728" y="3578503"/>
            <a:ext cx="4404482" cy="20902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코드 구현을 위한 라이브러리 정의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BBD336F-2C7A-4D78-8A5F-2948A6D7B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72" y="4001931"/>
            <a:ext cx="6877050" cy="137160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2F48434-7B0F-4FA3-BD58-03A9D9D6B247}"/>
              </a:ext>
            </a:extLst>
          </p:cNvPr>
          <p:cNvSpPr/>
          <p:nvPr/>
        </p:nvSpPr>
        <p:spPr>
          <a:xfrm>
            <a:off x="970510" y="5503436"/>
            <a:ext cx="7200800" cy="5773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Ensemble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적용하기 위하여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Class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정의한다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session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과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name, image size, classes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개수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learning Rate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파라미터로 가진다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3364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b="1" dirty="0">
                <a:latin typeface="+mj-ea"/>
                <a:ea typeface="+mj-ea"/>
              </a:rPr>
              <a:t>  Model Layer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3CC5CB-C36C-4947-AA6F-A58394BC3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2" y="1916832"/>
            <a:ext cx="3126945" cy="3777981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1D6492-B94E-4558-8E83-80F6A45FA59F}"/>
              </a:ext>
            </a:extLst>
          </p:cNvPr>
          <p:cNvSpPr txBox="1"/>
          <p:nvPr/>
        </p:nvSpPr>
        <p:spPr>
          <a:xfrm>
            <a:off x="3671021" y="1715456"/>
            <a:ext cx="53021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Build_net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Model Class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학습을 설정하는 함수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[None,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self.img_size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(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플랫된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이미지의 사이즈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Y: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[None,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self.num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class] (Classes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Keep Prob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Out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위하여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Placeholder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정의해준다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구현된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Deep Learning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방법을 이용하였다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각각의 은닉층은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1024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설정하였으며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Weight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초기화시 효율을 높이기 위하여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random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Xavier initializer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Relu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Loss(Cost)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계산해주었다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(0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값은 버림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 drop out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drop out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적용해 주었다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Cost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SoftMax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각각의 확률을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와의 차이를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나타낸다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Optimizer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사용하다 여러 번의 테스트 결과 성능이 더 좋았던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Adam Optimizer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선택하였다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Correct predict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hypothesis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구한 값과 실제 결과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서로 같은지를 판별해준다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Accuracy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cast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Correct Predict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결과를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float32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형태로 변화시켜주고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(True : 1, False : 0)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해당하는 값을 평균 합 취하여 정확도를 구한다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401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Predict, Accuracy, Train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77B281-87A6-4331-8898-919724845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772816"/>
            <a:ext cx="6000750" cy="1428750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2E7B6A-1EEB-4AA1-8119-F16294B512CA}"/>
              </a:ext>
            </a:extLst>
          </p:cNvPr>
          <p:cNvSpPr/>
          <p:nvPr/>
        </p:nvSpPr>
        <p:spPr>
          <a:xfrm>
            <a:off x="665984" y="3515105"/>
            <a:ext cx="7620094" cy="22181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get accuracy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train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함수를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Model Class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내부 함수로 정의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predict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test image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keep prob = 1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이용하여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hypothesis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구한다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get accuracy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test image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test label, keep prob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이용하여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accuracy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를 구한다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학습을 하는 함수로써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train image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train label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을 이용하여 학습을 진행한다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이때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drop out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keep prob = 80%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설정하였다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 cost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값을 구하며 학습을 진행한다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35421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1"/>
            <a:ext cx="9144000" cy="6206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5" name="이등변 삼각형 4"/>
          <p:cNvSpPr/>
          <p:nvPr/>
        </p:nvSpPr>
        <p:spPr>
          <a:xfrm rot="10800000">
            <a:off x="342254" y="620688"/>
            <a:ext cx="514343" cy="360040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7504" y="93154"/>
            <a:ext cx="8928992" cy="434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"/>
              <a:ea typeface="나눔바른펜" panose="020B050300000000000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4405" y="137160"/>
            <a:ext cx="640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바"/>
                <a:ea typeface="나눔바른펜" panose="020B0503000000000000"/>
              </a:rPr>
              <a:t>코드 설명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89" y="10897"/>
            <a:ext cx="68800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나눔바"/>
                <a:ea typeface="나눔바른펜" panose="020B0503000000000000"/>
              </a:rPr>
              <a:t>02</a:t>
            </a:r>
            <a:endParaRPr lang="en-US" sz="33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>
                  <a:lumMod val="75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나눔바"/>
              <a:ea typeface="나눔바른펜" panose="020B0503000000000000"/>
            </a:endParaRPr>
          </a:p>
        </p:txBody>
      </p:sp>
      <p:sp>
        <p:nvSpPr>
          <p:cNvPr id="15" name="AutoShape 4" descr="ë°ì´í°ë² ì´ì¤ ìì´ì½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856597" y="912284"/>
            <a:ext cx="4366895" cy="44259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  Function</a:t>
            </a:r>
            <a:endParaRPr lang="ko-KR" altLang="en-US" dirty="0"/>
          </a:p>
        </p:txBody>
      </p:sp>
      <p:sp>
        <p:nvSpPr>
          <p:cNvPr id="2" name="사각형: 둥근 모서리 8"/>
          <p:cNvSpPr/>
          <p:nvPr/>
        </p:nvSpPr>
        <p:spPr>
          <a:xfrm>
            <a:off x="152735" y="1484784"/>
            <a:ext cx="8820472" cy="4985661"/>
          </a:xfrm>
          <a:prstGeom prst="roundRect">
            <a:avLst>
              <a:gd name="adj" fmla="val 5542"/>
            </a:avLst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3F67B7-6CD2-4224-BB26-8F1994C96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290" y="1646475"/>
            <a:ext cx="5219700" cy="2456118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ADC7EC7-75C0-4DD0-8125-5A745EE258F6}"/>
              </a:ext>
            </a:extLst>
          </p:cNvPr>
          <p:cNvSpPr/>
          <p:nvPr/>
        </p:nvSpPr>
        <p:spPr>
          <a:xfrm>
            <a:off x="597093" y="4264284"/>
            <a:ext cx="7620094" cy="201922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일반 함수 정의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line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image show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next batch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함수를 정의한다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line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구분선을 출력하는 함수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Image show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이미지를 확인하기 위하여 정의한 함수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next batch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함수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다음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batch image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로 넘어가기 위하여 정의한 함수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(batch size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만큼 이동하게 구현해보았다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40242752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투명도">
  <a:themeElements>
    <a:clrScheme name="투명도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클래식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투명도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225</TotalTime>
  <Words>1711</Words>
  <Application>Microsoft Office PowerPoint</Application>
  <PresentationFormat>화면 슬라이드 쇼(4:3)</PresentationFormat>
  <Paragraphs>200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3" baseType="lpstr">
      <vt:lpstr>Open Sans</vt:lpstr>
      <vt:lpstr>Sandoll 고딕 02 Medium</vt:lpstr>
      <vt:lpstr>나눔고딕</vt:lpstr>
      <vt:lpstr>나눔고딕 ExtraBold</vt:lpstr>
      <vt:lpstr>나눔바</vt:lpstr>
      <vt:lpstr>나눔바른펜</vt:lpstr>
      <vt:lpstr>돋움</vt:lpstr>
      <vt:lpstr>맑은 고딕</vt:lpstr>
      <vt:lpstr>Arial</vt:lpstr>
      <vt:lpstr>투명도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</dc:title>
  <dc:creator>Wonik Choi</dc:creator>
  <cp:lastModifiedBy>영준 전</cp:lastModifiedBy>
  <cp:revision>58</cp:revision>
  <dcterms:created xsi:type="dcterms:W3CDTF">2014-09-11T07:06:19Z</dcterms:created>
  <dcterms:modified xsi:type="dcterms:W3CDTF">2019-05-09T11:20:55Z</dcterms:modified>
</cp:coreProperties>
</file>